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1674" r:id="rId2"/>
    <p:sldId id="1548" r:id="rId3"/>
    <p:sldId id="1442" r:id="rId4"/>
    <p:sldId id="1947" r:id="rId5"/>
    <p:sldId id="1618" r:id="rId6"/>
    <p:sldId id="1619" r:id="rId7"/>
    <p:sldId id="1948" r:id="rId8"/>
    <p:sldId id="1949" r:id="rId9"/>
    <p:sldId id="1950" r:id="rId10"/>
    <p:sldId id="1951" r:id="rId11"/>
    <p:sldId id="1952" r:id="rId12"/>
    <p:sldId id="1953" r:id="rId13"/>
    <p:sldId id="1973" r:id="rId14"/>
    <p:sldId id="1972" r:id="rId15"/>
    <p:sldId id="1954" r:id="rId16"/>
    <p:sldId id="1955" r:id="rId17"/>
    <p:sldId id="1956" r:id="rId18"/>
    <p:sldId id="1957" r:id="rId19"/>
    <p:sldId id="1958" r:id="rId20"/>
    <p:sldId id="1959" r:id="rId21"/>
    <p:sldId id="1960" r:id="rId22"/>
    <p:sldId id="1961" r:id="rId23"/>
    <p:sldId id="1962" r:id="rId24"/>
    <p:sldId id="1963" r:id="rId25"/>
    <p:sldId id="1964" r:id="rId26"/>
    <p:sldId id="1965" r:id="rId27"/>
    <p:sldId id="1966" r:id="rId28"/>
    <p:sldId id="1967" r:id="rId29"/>
    <p:sldId id="1670" r:id="rId30"/>
    <p:sldId id="1671" r:id="rId31"/>
    <p:sldId id="1672" r:id="rId32"/>
    <p:sldId id="292"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AB"/>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3/1/2026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29</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30</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31</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3/1/2026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8000">
              <a:schemeClr val="accent3">
                <a:lumMod val="60000"/>
                <a:lumOff val="40000"/>
              </a:schemeClr>
            </a:gs>
            <a:gs pos="70000">
              <a:srgbClr val="FFFFAB"/>
            </a:gs>
            <a:gs pos="93000">
              <a:schemeClr val="accent3">
                <a:lumMod val="60000"/>
                <a:lumOff val="4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B0945-C5D4-22FC-D887-42A4C3C6EEC7}"/>
              </a:ext>
            </a:extLst>
          </p:cNvPr>
          <p:cNvPicPr>
            <a:picLocks noChangeAspect="1"/>
          </p:cNvPicPr>
          <p:nvPr/>
        </p:nvPicPr>
        <p:blipFill>
          <a:blip r:embed="rId2"/>
          <a:stretch>
            <a:fillRect/>
          </a:stretch>
        </p:blipFill>
        <p:spPr>
          <a:xfrm>
            <a:off x="3667778" y="1752600"/>
            <a:ext cx="8524222" cy="5105400"/>
          </a:xfrm>
          <a:prstGeom prst="rect">
            <a:avLst/>
          </a:prstGeom>
        </p:spPr>
      </p:pic>
      <p:sp>
        <p:nvSpPr>
          <p:cNvPr id="3" name="Content Placeholder 2"/>
          <p:cNvSpPr>
            <a:spLocks noGrp="1"/>
          </p:cNvSpPr>
          <p:nvPr>
            <p:ph sz="quarter" idx="13"/>
          </p:nvPr>
        </p:nvSpPr>
        <p:spPr>
          <a:xfrm>
            <a:off x="0" y="5943600"/>
            <a:ext cx="12192000" cy="900735"/>
          </a:xfrm>
        </p:spPr>
        <p:txBody>
          <a:bodyPr>
            <a:noAutofit/>
          </a:bodyPr>
          <a:lstStyle/>
          <a:p>
            <a:pPr marL="0" indent="0">
              <a:buClr>
                <a:srgbClr val="A379BB">
                  <a:lumMod val="75000"/>
                </a:srgbClr>
              </a:buClr>
              <a:buNone/>
            </a:pPr>
            <a:r>
              <a:rPr lang="en-US" sz="6000" b="1" i="1" dirty="0">
                <a:solidFill>
                  <a:schemeClr val="accent4"/>
                </a:solidFill>
                <a:effectLst>
                  <a:outerShdw blurRad="38100" dist="38100" dir="2700000" algn="tl">
                    <a:srgbClr val="000000">
                      <a:alpha val="43137"/>
                    </a:srgbClr>
                  </a:outerShdw>
                </a:effectLst>
              </a:rPr>
              <a:t>Matthew 16:26</a:t>
            </a:r>
          </a:p>
        </p:txBody>
      </p:sp>
      <p:sp>
        <p:nvSpPr>
          <p:cNvPr id="4" name="Title 3"/>
          <p:cNvSpPr>
            <a:spLocks noGrp="1"/>
          </p:cNvSpPr>
          <p:nvPr>
            <p:ph type="title"/>
          </p:nvPr>
        </p:nvSpPr>
        <p:spPr>
          <a:xfrm>
            <a:off x="0" y="6291"/>
            <a:ext cx="12192000" cy="6394509"/>
          </a:xfrm>
        </p:spPr>
        <p:txBody>
          <a:bodyPr/>
          <a:lstStyle/>
          <a:p>
            <a:pPr marL="0" indent="0" algn="l">
              <a:buNone/>
            </a:pPr>
            <a:r>
              <a:rPr lang="en-US" sz="6600" i="1" dirty="0">
                <a:solidFill>
                  <a:schemeClr val="accent4"/>
                </a:solidFill>
                <a:effectLst>
                  <a:outerShdw blurRad="38100" dist="38100" dir="2700000" algn="tl">
                    <a:srgbClr val="000000">
                      <a:alpha val="43137"/>
                    </a:srgbClr>
                  </a:outerShdw>
                </a:effectLst>
                <a:ea typeface="+mn-ea"/>
                <a:cs typeface="+mn-cs"/>
              </a:rPr>
              <a:t>The Priceless Incomparable Eternal Value </a:t>
            </a:r>
            <a:br>
              <a:rPr lang="en-US" sz="6600" i="1" dirty="0">
                <a:solidFill>
                  <a:schemeClr val="accent4"/>
                </a:solidFill>
                <a:effectLst>
                  <a:outerShdw blurRad="38100" dist="38100" dir="2700000" algn="tl">
                    <a:srgbClr val="000000">
                      <a:alpha val="43137"/>
                    </a:srgbClr>
                  </a:outerShdw>
                </a:effectLst>
                <a:ea typeface="+mn-ea"/>
                <a:cs typeface="+mn-cs"/>
              </a:rPr>
            </a:br>
            <a:r>
              <a:rPr lang="en-US" sz="6600" i="1" dirty="0">
                <a:solidFill>
                  <a:schemeClr val="accent4"/>
                </a:solidFill>
                <a:effectLst>
                  <a:outerShdw blurRad="38100" dist="38100" dir="2700000" algn="tl">
                    <a:srgbClr val="000000">
                      <a:alpha val="43137"/>
                    </a:srgbClr>
                  </a:outerShdw>
                </a:effectLst>
                <a:ea typeface="+mn-ea"/>
                <a:cs typeface="+mn-cs"/>
              </a:rPr>
              <a:t>God has Placed </a:t>
            </a:r>
            <a:br>
              <a:rPr lang="en-US" sz="6600" i="1" dirty="0">
                <a:solidFill>
                  <a:schemeClr val="accent4"/>
                </a:solidFill>
                <a:effectLst>
                  <a:outerShdw blurRad="38100" dist="38100" dir="2700000" algn="tl">
                    <a:srgbClr val="000000">
                      <a:alpha val="43137"/>
                    </a:srgbClr>
                  </a:outerShdw>
                </a:effectLst>
                <a:ea typeface="+mn-ea"/>
                <a:cs typeface="+mn-cs"/>
              </a:rPr>
            </a:br>
            <a:r>
              <a:rPr lang="en-US" sz="6600" i="1" dirty="0">
                <a:solidFill>
                  <a:schemeClr val="accent4"/>
                </a:solidFill>
                <a:effectLst>
                  <a:outerShdw blurRad="38100" dist="38100" dir="2700000" algn="tl">
                    <a:srgbClr val="000000">
                      <a:alpha val="43137"/>
                    </a:srgbClr>
                  </a:outerShdw>
                </a:effectLst>
                <a:ea typeface="+mn-ea"/>
                <a:cs typeface="+mn-cs"/>
              </a:rPr>
              <a:t>on Every </a:t>
            </a:r>
            <a:br>
              <a:rPr lang="en-US" sz="6600" i="1" dirty="0">
                <a:solidFill>
                  <a:schemeClr val="accent4"/>
                </a:solidFill>
                <a:effectLst>
                  <a:outerShdw blurRad="38100" dist="38100" dir="2700000" algn="tl">
                    <a:srgbClr val="000000">
                      <a:alpha val="43137"/>
                    </a:srgbClr>
                  </a:outerShdw>
                </a:effectLst>
                <a:ea typeface="+mn-ea"/>
                <a:cs typeface="+mn-cs"/>
              </a:rPr>
            </a:br>
            <a:r>
              <a:rPr lang="en-US" sz="6600" i="1" dirty="0">
                <a:solidFill>
                  <a:schemeClr val="accent4"/>
                </a:solidFill>
                <a:effectLst>
                  <a:outerShdw blurRad="38100" dist="38100" dir="2700000" algn="tl">
                    <a:srgbClr val="000000">
                      <a:alpha val="43137"/>
                    </a:srgbClr>
                  </a:outerShdw>
                </a:effectLst>
                <a:ea typeface="+mn-ea"/>
                <a:cs typeface="+mn-cs"/>
              </a:rPr>
              <a:t>Human Soul</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3E8A2-AC52-32A1-052C-818401B6A1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3CF9E-4957-81AD-5007-C60241BC5381}"/>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7200" b="1" dirty="0">
                <a:solidFill>
                  <a:srgbClr val="A50021"/>
                </a:solidFill>
                <a:effectLst>
                  <a:outerShdw blurRad="38100" dist="38100" dir="2700000" algn="tl">
                    <a:srgbClr val="000000">
                      <a:alpha val="43137"/>
                    </a:srgbClr>
                  </a:outerShdw>
                </a:effectLst>
                <a:latin typeface="Calibri" panose="020F0502020204030204" pitchFamily="34" charset="0"/>
              </a:rPr>
              <a:t>Eternal Nature: </a:t>
            </a:r>
          </a:p>
          <a:p>
            <a:pPr marL="45720" indent="0">
              <a:buClr>
                <a:srgbClr val="A379BB">
                  <a:lumMod val="75000"/>
                </a:srgbClr>
              </a:buClr>
              <a:buNone/>
              <a:defRPr/>
            </a:pP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Because the soul lives forever (either in heaven or hell), it’s worth is not measured by earthly time or constraints.</a:t>
            </a:r>
            <a:endParaRPr lang="en-US" sz="72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67620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B4E3-3474-2920-A295-B6A0BC361B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3D363-45C9-8270-D58F-A76B366AE638}"/>
              </a:ext>
            </a:extLst>
          </p:cNvPr>
          <p:cNvSpPr>
            <a:spLocks noGrp="1"/>
          </p:cNvSpPr>
          <p:nvPr>
            <p:ph sz="quarter" idx="13"/>
          </p:nvPr>
        </p:nvSpPr>
        <p:spPr>
          <a:xfrm>
            <a:off x="0" y="0"/>
            <a:ext cx="12192000" cy="6858000"/>
          </a:xfrm>
        </p:spPr>
        <p:txBody>
          <a:bodyPr>
            <a:noAutofit/>
          </a:bodyPr>
          <a:lstStyle/>
          <a:p>
            <a:pPr marL="45720" indent="0">
              <a:buNone/>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Relentless Pursuit: </a:t>
            </a:r>
          </a:p>
          <a:p>
            <a:pPr marL="45720" indent="0">
              <a:buNone/>
            </a:pPr>
            <a:r>
              <a:rPr lang="en-US" sz="6600" dirty="0">
                <a:solidFill>
                  <a:srgbClr val="000000"/>
                </a:solidFill>
                <a:effectLst>
                  <a:outerShdw blurRad="38100" dist="38100" dir="2700000" algn="tl">
                    <a:srgbClr val="000000">
                      <a:alpha val="43137"/>
                    </a:srgbClr>
                  </a:outerShdw>
                </a:effectLst>
                <a:latin typeface="Calibri" panose="020F0502020204030204" pitchFamily="34" charset="0"/>
              </a:rPr>
              <a:t>Parables like the lost sheep (Luke 15:3-7) highlight that God passionately desires and searches for every individual soul.</a:t>
            </a:r>
            <a:endParaRPr lang="en-US" sz="66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343516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A0157-AF95-BC6F-FDA0-79CC87D87C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16C61-D5D0-68DC-AF68-EA345BE68D0C}"/>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The Bible emphasizes that gaining the entire world is pointless if one loses their soul, reinforcing its unmatched, supreme value.</a:t>
            </a:r>
          </a:p>
          <a:p>
            <a:pPr marL="45720" indent="0">
              <a:buClr>
                <a:srgbClr val="A379BB">
                  <a:lumMod val="75000"/>
                </a:srgbClr>
              </a:buClr>
              <a:buNone/>
              <a:defRPr/>
            </a:pPr>
            <a:endParaRPr lang="en-US" sz="36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45720" indent="0" algn="ctr">
              <a:buClr>
                <a:srgbClr val="A379BB">
                  <a:lumMod val="75000"/>
                </a:srgbClr>
              </a:buClr>
              <a:buNone/>
              <a:defRPr/>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What is the Bible Definition of a Human Soul?</a:t>
            </a:r>
          </a:p>
        </p:txBody>
      </p:sp>
    </p:spTree>
    <p:extLst>
      <p:ext uri="{BB962C8B-B14F-4D97-AF65-F5344CB8AC3E}">
        <p14:creationId xmlns:p14="http://schemas.microsoft.com/office/powerpoint/2010/main" val="19816343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211A-C27C-8878-21CB-D1076A5CF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7DBE0-CC69-DB2F-F031-DA05ABB3973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Genesis 2:7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C63AB35-537B-4429-5E35-F2479441474A}"/>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Then the LORD God formed the man of dust from the ground, and breathed into his nostrils the breath of life; and the man became a living person.</a:t>
            </a:r>
          </a:p>
        </p:txBody>
      </p:sp>
    </p:spTree>
    <p:extLst>
      <p:ext uri="{BB962C8B-B14F-4D97-AF65-F5344CB8AC3E}">
        <p14:creationId xmlns:p14="http://schemas.microsoft.com/office/powerpoint/2010/main" val="2743273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34192-3CFD-2789-5580-F3E1A9F9AD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317F90-88A0-8666-B010-895194B6DB5C}"/>
              </a:ext>
            </a:extLst>
          </p:cNvPr>
          <p:cNvSpPr>
            <a:spLocks noGrp="1"/>
          </p:cNvSpPr>
          <p:nvPr>
            <p:ph sz="quarter" idx="13"/>
          </p:nvPr>
        </p:nvSpPr>
        <p:spPr>
          <a:xfrm>
            <a:off x="0" y="0"/>
            <a:ext cx="12192000" cy="6858000"/>
          </a:xfrm>
        </p:spPr>
        <p:txBody>
          <a:bodyPr>
            <a:noAutofit/>
          </a:bodyPr>
          <a:lstStyle/>
          <a:p>
            <a:pPr marL="45720" indent="0">
              <a:buNone/>
            </a:pPr>
            <a:r>
              <a:rPr lang="en-US" sz="6400" b="1" dirty="0">
                <a:solidFill>
                  <a:srgbClr val="A50021"/>
                </a:solidFill>
                <a:effectLst>
                  <a:outerShdw blurRad="38100" dist="38100" dir="2700000" algn="tl">
                    <a:srgbClr val="000000">
                      <a:alpha val="43137"/>
                    </a:srgbClr>
                  </a:outerShdw>
                </a:effectLst>
                <a:latin typeface="Calibri" panose="020F0502020204030204" pitchFamily="34" charset="0"/>
              </a:rPr>
              <a:t>According to the Bible:</a:t>
            </a:r>
          </a:p>
          <a:p>
            <a:pPr marL="45720" indent="0">
              <a:buNone/>
            </a:pPr>
            <a:r>
              <a:rPr lang="en-US" sz="6400" dirty="0">
                <a:solidFill>
                  <a:srgbClr val="000000"/>
                </a:solidFill>
                <a:effectLst>
                  <a:outerShdw blurRad="38100" dist="38100" dir="2700000" algn="tl">
                    <a:srgbClr val="000000">
                      <a:alpha val="43137"/>
                    </a:srgbClr>
                  </a:outerShdw>
                </a:effectLst>
                <a:latin typeface="Calibri" panose="020F0502020204030204" pitchFamily="34" charset="0"/>
              </a:rPr>
              <a:t>The soul (in Hebrew; in Greek) is the living, conscious, and emotional core of a human being—the whole person created when God's breath of life joined with a physical body. </a:t>
            </a:r>
          </a:p>
        </p:txBody>
      </p:sp>
    </p:spTree>
    <p:extLst>
      <p:ext uri="{BB962C8B-B14F-4D97-AF65-F5344CB8AC3E}">
        <p14:creationId xmlns:p14="http://schemas.microsoft.com/office/powerpoint/2010/main" val="7650785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330A5-E1B4-2FA0-81C4-DBC07EC9F6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69930-CEA8-2A4D-8F69-961EECA91F57}"/>
              </a:ext>
            </a:extLst>
          </p:cNvPr>
          <p:cNvSpPr>
            <a:spLocks noGrp="1"/>
          </p:cNvSpPr>
          <p:nvPr>
            <p:ph sz="quarter" idx="13"/>
          </p:nvPr>
        </p:nvSpPr>
        <p:spPr>
          <a:xfrm>
            <a:off x="0" y="0"/>
            <a:ext cx="12192000" cy="6858000"/>
          </a:xfrm>
        </p:spPr>
        <p:txBody>
          <a:bodyPr>
            <a:noAutofit/>
          </a:bodyPr>
          <a:lstStyle/>
          <a:p>
            <a:pPr marL="45720" indent="0">
              <a:buNone/>
            </a:pPr>
            <a:r>
              <a:rPr kumimoji="0" lang="en-US" sz="6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It represents the immaterial, immortal self, encompassing mind, will, and emotions, which continues after physical death.</a:t>
            </a:r>
            <a:endParaRPr lang="en-US" sz="6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67469696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B156-A852-F665-2393-CF8F746948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400F8-105D-35D4-19DE-4457371B64EC}"/>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b="1" dirty="0">
                <a:solidFill>
                  <a:srgbClr val="A50021"/>
                </a:solidFill>
                <a:effectLst>
                  <a:outerShdw blurRad="38100" dist="38100" dir="2700000" algn="tl">
                    <a:srgbClr val="000000">
                      <a:alpha val="43137"/>
                    </a:srgbClr>
                  </a:outerShdw>
                </a:effectLst>
                <a:latin typeface="Calibri" panose="020F0502020204030204" pitchFamily="34" charset="0"/>
              </a:rPr>
              <a:t>Key Biblical Aspects of the Soul:</a:t>
            </a:r>
          </a:p>
          <a:p>
            <a:pPr marL="45720" indent="0">
              <a:buClr>
                <a:srgbClr val="A379BB">
                  <a:lumMod val="75000"/>
                </a:srgbClr>
              </a:buClr>
              <a:buNone/>
              <a:defRPr/>
            </a:pPr>
            <a:r>
              <a:rPr lang="en-US" sz="5400" b="1" dirty="0">
                <a:solidFill>
                  <a:srgbClr val="000000"/>
                </a:solidFill>
                <a:effectLst>
                  <a:outerShdw blurRad="38100" dist="38100" dir="2700000" algn="tl">
                    <a:srgbClr val="000000">
                      <a:alpha val="43137"/>
                    </a:srgbClr>
                  </a:outerShdw>
                </a:effectLst>
                <a:latin typeface="Calibri" panose="020F0502020204030204" pitchFamily="34" charset="0"/>
              </a:rPr>
              <a:t>Definition: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The soul represents the entire person or "living being" formed by the combination of body and breath.</a:t>
            </a:r>
          </a:p>
          <a:p>
            <a:pPr marL="45720" indent="0">
              <a:buClr>
                <a:srgbClr val="A379BB">
                  <a:lumMod val="75000"/>
                </a:srgbClr>
              </a:buClr>
              <a:buNone/>
              <a:defRPr/>
            </a:pPr>
            <a:endParaRPr lang="en-US" sz="24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45720" indent="0">
              <a:buClr>
                <a:srgbClr val="A379BB">
                  <a:lumMod val="75000"/>
                </a:srgbClr>
              </a:buClr>
              <a:buNone/>
              <a:defRPr/>
            </a:pPr>
            <a:r>
              <a:rPr lang="en-US" sz="5400" b="1" dirty="0">
                <a:solidFill>
                  <a:srgbClr val="000000"/>
                </a:solidFill>
                <a:effectLst>
                  <a:outerShdw blurRad="38100" dist="38100" dir="2700000" algn="tl">
                    <a:srgbClr val="000000">
                      <a:alpha val="43137"/>
                    </a:srgbClr>
                  </a:outerShdw>
                </a:effectLst>
                <a:latin typeface="Calibri" panose="020F0502020204030204" pitchFamily="34" charset="0"/>
              </a:rPr>
              <a:t>Composition: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It is often described as the seat of consciousness, desires, emotions, and intellectual capacity.</a:t>
            </a:r>
          </a:p>
        </p:txBody>
      </p:sp>
    </p:spTree>
    <p:extLst>
      <p:ext uri="{BB962C8B-B14F-4D97-AF65-F5344CB8AC3E}">
        <p14:creationId xmlns:p14="http://schemas.microsoft.com/office/powerpoint/2010/main" val="2576482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19480-B33D-37DC-F8DF-2D73DD9331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EDB35-746D-8B95-3C0B-2EF6A75EAD31}"/>
              </a:ext>
            </a:extLst>
          </p:cNvPr>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Scriptures define the human soul (nephesh in Hebrew; psyche in Greek)      as the living, conscious, and emotional core of a person, often representing the whole being created by God. Key verses highlight its vulnerability to sin, its eternal value, and its need for spiritual restoration and salvation through God.</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237721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BB2F8-E71C-7D84-DD03-7815148A38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CA014-78B7-2BF1-C94C-A8DCE25F788A}"/>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b="1" dirty="0">
                <a:solidFill>
                  <a:srgbClr val="A50021"/>
                </a:solidFill>
                <a:effectLst>
                  <a:outerShdw blurRad="38100" dist="38100" dir="2700000" algn="tl">
                    <a:srgbClr val="000000">
                      <a:alpha val="43137"/>
                    </a:srgbClr>
                  </a:outerShdw>
                </a:effectLst>
                <a:latin typeface="Calibri" panose="020F0502020204030204" pitchFamily="34" charset="0"/>
              </a:rPr>
              <a:t>Creation and Definition of the Soul:</a:t>
            </a:r>
          </a:p>
          <a:p>
            <a:pPr marL="45720" indent="0">
              <a:buClr>
                <a:srgbClr val="A379BB">
                  <a:lumMod val="75000"/>
                </a:srgbClr>
              </a:buClr>
              <a:buNone/>
              <a:defRPr/>
            </a:pPr>
            <a:r>
              <a:rPr lang="en-US" sz="5400" b="1" dirty="0">
                <a:solidFill>
                  <a:srgbClr val="000000"/>
                </a:solidFill>
                <a:effectLst>
                  <a:outerShdw blurRad="38100" dist="38100" dir="2700000" algn="tl">
                    <a:srgbClr val="000000">
                      <a:alpha val="43137"/>
                    </a:srgbClr>
                  </a:outerShdw>
                </a:effectLst>
                <a:latin typeface="Calibri" panose="020F0502020204030204" pitchFamily="34" charset="0"/>
              </a:rPr>
              <a:t>Genesis 2:7: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Defines the soul as the living being formed when God breathed life into the physical body ("And man became a living soul/being").</a:t>
            </a:r>
          </a:p>
          <a:p>
            <a:pPr marL="45720" indent="0">
              <a:buClr>
                <a:srgbClr val="A379BB">
                  <a:lumMod val="75000"/>
                </a:srgbClr>
              </a:buClr>
              <a:buNone/>
              <a:defRPr/>
            </a:pPr>
            <a:r>
              <a:rPr lang="en-US" sz="5400" b="1" dirty="0">
                <a:solidFill>
                  <a:srgbClr val="000000"/>
                </a:solidFill>
                <a:effectLst>
                  <a:outerShdw blurRad="38100" dist="38100" dir="2700000" algn="tl">
                    <a:srgbClr val="000000">
                      <a:alpha val="43137"/>
                    </a:srgbClr>
                  </a:outerShdw>
                </a:effectLst>
                <a:latin typeface="Calibri" panose="020F0502020204030204" pitchFamily="34" charset="0"/>
              </a:rPr>
              <a:t>Ezekiel 18:4: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Establishes that all souls belong to God and the soul that sins shall die.</a:t>
            </a:r>
          </a:p>
        </p:txBody>
      </p:sp>
    </p:spTree>
    <p:extLst>
      <p:ext uri="{BB962C8B-B14F-4D97-AF65-F5344CB8AC3E}">
        <p14:creationId xmlns:p14="http://schemas.microsoft.com/office/powerpoint/2010/main" val="10085944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72A00-5786-6C08-3DC8-216B776B28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6F655-B1DC-7185-390D-4C81DB22B160}"/>
              </a:ext>
            </a:extLst>
          </p:cNvPr>
          <p:cNvSpPr>
            <a:spLocks noGrp="1"/>
          </p:cNvSpPr>
          <p:nvPr>
            <p:ph sz="quarter" idx="13"/>
          </p:nvPr>
        </p:nvSpPr>
        <p:spPr>
          <a:xfrm>
            <a:off x="0" y="0"/>
            <a:ext cx="12192000" cy="6858000"/>
          </a:xfrm>
        </p:spPr>
        <p:txBody>
          <a:bodyPr>
            <a:noAutofit/>
          </a:bodyPr>
          <a:lstStyle/>
          <a:p>
            <a:pPr marL="45720" indent="0">
              <a:buNone/>
            </a:pPr>
            <a:r>
              <a:rPr lang="en-US" sz="6300" b="1" dirty="0">
                <a:solidFill>
                  <a:srgbClr val="A50021"/>
                </a:solidFill>
                <a:effectLst>
                  <a:outerShdw blurRad="38100" dist="38100" dir="2700000" algn="tl">
                    <a:srgbClr val="000000">
                      <a:alpha val="43137"/>
                    </a:srgbClr>
                  </a:outerShdw>
                </a:effectLst>
                <a:latin typeface="Calibri" panose="020F0502020204030204" pitchFamily="34" charset="0"/>
              </a:rPr>
              <a:t>The Value and Condition of the Soul:</a:t>
            </a:r>
          </a:p>
          <a:p>
            <a:pPr marL="45720" indent="0">
              <a:buNone/>
            </a:pPr>
            <a:r>
              <a:rPr lang="en-US" sz="6300" b="1" dirty="0">
                <a:solidFill>
                  <a:srgbClr val="000000"/>
                </a:solidFill>
                <a:effectLst>
                  <a:outerShdw blurRad="38100" dist="38100" dir="2700000" algn="tl">
                    <a:srgbClr val="000000">
                      <a:alpha val="43137"/>
                    </a:srgbClr>
                  </a:outerShdw>
                </a:effectLst>
                <a:latin typeface="Calibri" panose="020F0502020204030204" pitchFamily="34" charset="0"/>
              </a:rPr>
              <a:t>Matthew 16:26: </a:t>
            </a:r>
            <a:r>
              <a:rPr lang="en-US" sz="6300" dirty="0">
                <a:solidFill>
                  <a:srgbClr val="000000"/>
                </a:solidFill>
                <a:effectLst>
                  <a:outerShdw blurRad="38100" dist="38100" dir="2700000" algn="tl">
                    <a:srgbClr val="000000">
                      <a:alpha val="43137"/>
                    </a:srgbClr>
                  </a:outerShdw>
                </a:effectLst>
                <a:latin typeface="Calibri" panose="020F0502020204030204" pitchFamily="34" charset="0"/>
              </a:rPr>
              <a:t>Highlights the immense value of the soul, asking what it profits a man to gain the world but lose his soul.</a:t>
            </a:r>
          </a:p>
        </p:txBody>
      </p:sp>
    </p:spTree>
    <p:extLst>
      <p:ext uri="{BB962C8B-B14F-4D97-AF65-F5344CB8AC3E}">
        <p14:creationId xmlns:p14="http://schemas.microsoft.com/office/powerpoint/2010/main" val="30042704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Matthew 16:26 (NASB)</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600" dirty="0"/>
              <a:t>For what good will it do a person if he gains the whole world, but forfeits his soul? Or what will a person give in exchange for his soul?</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1FBD-A632-434B-95F3-DB7932F950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15C18-029F-2C10-C1BE-069347A4A551}"/>
              </a:ext>
            </a:extLst>
          </p:cNvPr>
          <p:cNvSpPr>
            <a:spLocks noGrp="1"/>
          </p:cNvSpPr>
          <p:nvPr>
            <p:ph sz="quarter" idx="13"/>
          </p:nvPr>
        </p:nvSpPr>
        <p:spPr>
          <a:xfrm>
            <a:off x="0" y="0"/>
            <a:ext cx="12192000" cy="6858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3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Psalm 42:5: </a:t>
            </a:r>
            <a:r>
              <a:rPr kumimoji="0" lang="en-US" sz="6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Describes the emotional life of the soul, with the Psalmist questioning why his soul is "cast down".</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3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2 Peter 2:14: </a:t>
            </a:r>
            <a:r>
              <a:rPr kumimoji="0" lang="en-US" sz="6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Mentions that souls can be unsteady, weak, or enticed by sin.</a:t>
            </a:r>
          </a:p>
        </p:txBody>
      </p:sp>
    </p:spTree>
    <p:extLst>
      <p:ext uri="{BB962C8B-B14F-4D97-AF65-F5344CB8AC3E}">
        <p14:creationId xmlns:p14="http://schemas.microsoft.com/office/powerpoint/2010/main" val="30503231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EF9D7-604D-0641-1FB7-A632C95003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FF825D-5878-3FB9-93A8-0AEB5F6F6D55}"/>
              </a:ext>
            </a:extLst>
          </p:cNvPr>
          <p:cNvSpPr>
            <a:spLocks noGrp="1"/>
          </p:cNvSpPr>
          <p:nvPr>
            <p:ph sz="quarter" idx="13"/>
          </p:nvPr>
        </p:nvSpPr>
        <p:spPr>
          <a:xfrm>
            <a:off x="0" y="0"/>
            <a:ext cx="12192000" cy="6858000"/>
          </a:xfrm>
        </p:spPr>
        <p:txBody>
          <a:bodyPr>
            <a:noAutofit/>
          </a:bodyPr>
          <a:lstStyle/>
          <a:p>
            <a:pPr marL="45720" indent="0">
              <a:buNone/>
            </a:pPr>
            <a:r>
              <a:rPr lang="en-US" sz="5600" b="1" dirty="0">
                <a:solidFill>
                  <a:srgbClr val="A50021"/>
                </a:solidFill>
                <a:effectLst>
                  <a:outerShdw blurRad="38100" dist="38100" dir="2700000" algn="tl">
                    <a:srgbClr val="000000">
                      <a:alpha val="43137"/>
                    </a:srgbClr>
                  </a:outerShdw>
                </a:effectLst>
                <a:latin typeface="Calibri" panose="020F0502020204030204" pitchFamily="34" charset="0"/>
              </a:rPr>
              <a:t>Restoration, Salvation, and Care of the Soul:</a:t>
            </a:r>
          </a:p>
          <a:p>
            <a:pPr marL="45720" indent="0">
              <a:buNone/>
            </a:pPr>
            <a:r>
              <a:rPr lang="en-US" sz="5600" b="1" dirty="0">
                <a:solidFill>
                  <a:srgbClr val="000000"/>
                </a:solidFill>
                <a:effectLst>
                  <a:outerShdw blurRad="38100" dist="38100" dir="2700000" algn="tl">
                    <a:srgbClr val="000000">
                      <a:alpha val="43137"/>
                    </a:srgbClr>
                  </a:outerShdw>
                </a:effectLst>
                <a:latin typeface="Calibri" panose="020F0502020204030204" pitchFamily="34" charset="0"/>
              </a:rPr>
              <a:t>Psalm 23:3: </a:t>
            </a:r>
            <a:r>
              <a:rPr lang="en-US" sz="5600" dirty="0">
                <a:solidFill>
                  <a:srgbClr val="000000"/>
                </a:solidFill>
                <a:effectLst>
                  <a:outerShdw blurRad="38100" dist="38100" dir="2700000" algn="tl">
                    <a:srgbClr val="000000">
                      <a:alpha val="43137"/>
                    </a:srgbClr>
                  </a:outerShdw>
                </a:effectLst>
                <a:latin typeface="Calibri" panose="020F0502020204030204" pitchFamily="34" charset="0"/>
              </a:rPr>
              <a:t>Declares that the Lord is the shepherd who "restores my soul".</a:t>
            </a:r>
          </a:p>
          <a:p>
            <a:pPr marL="45720" indent="0">
              <a:buNone/>
            </a:pPr>
            <a:r>
              <a:rPr lang="en-US" sz="5600" b="1" dirty="0">
                <a:solidFill>
                  <a:srgbClr val="000000"/>
                </a:solidFill>
                <a:effectLst>
                  <a:outerShdw blurRad="38100" dist="38100" dir="2700000" algn="tl">
                    <a:srgbClr val="000000">
                      <a:alpha val="43137"/>
                    </a:srgbClr>
                  </a:outerShdw>
                </a:effectLst>
                <a:latin typeface="Calibri" panose="020F0502020204030204" pitchFamily="34" charset="0"/>
              </a:rPr>
              <a:t>Psalm 19:7: </a:t>
            </a:r>
            <a:r>
              <a:rPr lang="en-US" sz="5600" dirty="0">
                <a:solidFill>
                  <a:srgbClr val="000000"/>
                </a:solidFill>
                <a:effectLst>
                  <a:outerShdw blurRad="38100" dist="38100" dir="2700000" algn="tl">
                    <a:srgbClr val="000000">
                      <a:alpha val="43137"/>
                    </a:srgbClr>
                  </a:outerShdw>
                </a:effectLst>
                <a:latin typeface="Calibri" panose="020F0502020204030204" pitchFamily="34" charset="0"/>
              </a:rPr>
              <a:t>Notes that the "law of the LORD is perfect, reviving the soul".</a:t>
            </a:r>
          </a:p>
        </p:txBody>
      </p:sp>
    </p:spTree>
    <p:extLst>
      <p:ext uri="{BB962C8B-B14F-4D97-AF65-F5344CB8AC3E}">
        <p14:creationId xmlns:p14="http://schemas.microsoft.com/office/powerpoint/2010/main" val="669825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0913-D248-135D-BDD1-E91AB52358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28F41-551E-B082-8DDF-8C672F2263D2}"/>
              </a:ext>
            </a:extLst>
          </p:cNvPr>
          <p:cNvSpPr>
            <a:spLocks noGrp="1"/>
          </p:cNvSpPr>
          <p:nvPr>
            <p:ph sz="quarter" idx="13"/>
          </p:nvPr>
        </p:nvSpPr>
        <p:spPr>
          <a:xfrm>
            <a:off x="0" y="0"/>
            <a:ext cx="12192000" cy="6858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1 Peter 1:9: </a:t>
            </a:r>
            <a:r>
              <a:rPr kumimoji="0" lang="en-US" sz="5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Focuses on the final outcome of faith as "the salvation of your souls".</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1 Peter 4:19: </a:t>
            </a:r>
            <a:r>
              <a:rPr kumimoji="0" lang="en-US" sz="5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Encourages believers to entrust their souls to a "faithful Creator".</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Hebrews 6:19: </a:t>
            </a:r>
            <a:r>
              <a:rPr kumimoji="0" lang="en-US" sz="5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Describes hope in God's promises as an "anchor for the soul".</a:t>
            </a:r>
          </a:p>
        </p:txBody>
      </p:sp>
    </p:spTree>
    <p:extLst>
      <p:ext uri="{BB962C8B-B14F-4D97-AF65-F5344CB8AC3E}">
        <p14:creationId xmlns:p14="http://schemas.microsoft.com/office/powerpoint/2010/main" val="146507125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9EA8D-8F3F-D9E8-4CA5-41E40897DA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F4B15-6756-E7D0-592D-C5D4EA038A10}"/>
              </a:ext>
            </a:extLst>
          </p:cNvPr>
          <p:cNvSpPr>
            <a:spLocks noGrp="1"/>
          </p:cNvSpPr>
          <p:nvPr>
            <p:ph sz="quarter" idx="13"/>
          </p:nvPr>
        </p:nvSpPr>
        <p:spPr>
          <a:xfrm>
            <a:off x="0" y="0"/>
            <a:ext cx="12192000" cy="6858000"/>
          </a:xfrm>
        </p:spPr>
        <p:txBody>
          <a:bodyPr>
            <a:noAutofit/>
          </a:bodyPr>
          <a:lstStyle/>
          <a:p>
            <a:pPr marL="45720" indent="0">
              <a:buNone/>
            </a:pPr>
            <a:r>
              <a:rPr lang="en-US" sz="7200" b="1" dirty="0">
                <a:solidFill>
                  <a:srgbClr val="A50021"/>
                </a:solidFill>
                <a:effectLst>
                  <a:outerShdw blurRad="38100" dist="38100" dir="2700000" algn="tl">
                    <a:srgbClr val="000000">
                      <a:alpha val="43137"/>
                    </a:srgbClr>
                  </a:outerShdw>
                </a:effectLst>
                <a:latin typeface="Calibri" panose="020F0502020204030204" pitchFamily="34" charset="0"/>
              </a:rPr>
              <a:t>The Soul and Salvation:                  </a:t>
            </a:r>
            <a:r>
              <a:rPr lang="en-US" sz="7200" b="1" dirty="0">
                <a:solidFill>
                  <a:srgbClr val="000000"/>
                </a:solidFill>
                <a:effectLst>
                  <a:outerShdw blurRad="38100" dist="38100" dir="2700000" algn="tl">
                    <a:srgbClr val="000000">
                      <a:alpha val="43137"/>
                    </a:srgbClr>
                  </a:outerShdw>
                </a:effectLst>
                <a:latin typeface="Calibri" panose="020F0502020204030204" pitchFamily="34" charset="0"/>
              </a:rPr>
              <a:t>Matthew 11:29: </a:t>
            </a: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Jesus promises that coming to him will bring "rest for your souls".                                                          </a:t>
            </a:r>
          </a:p>
        </p:txBody>
      </p:sp>
    </p:spTree>
    <p:extLst>
      <p:ext uri="{BB962C8B-B14F-4D97-AF65-F5344CB8AC3E}">
        <p14:creationId xmlns:p14="http://schemas.microsoft.com/office/powerpoint/2010/main" val="1023694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8456-E314-FE8B-E6D7-0E637FABB9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E7BDA-24B5-6792-CD8D-CD0645AE605F}"/>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Acts 27:22: </a:t>
            </a:r>
            <a:r>
              <a:rPr kumimoji="0" lang="en-US" sz="6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Shows that in some contexts, the soul refers to the physical life of a person. </a:t>
            </a:r>
          </a:p>
          <a:p>
            <a:pPr marL="45720" indent="0">
              <a:buClr>
                <a:srgbClr val="A379BB">
                  <a:lumMod val="75000"/>
                </a:srgbClr>
              </a:buClr>
              <a:buNone/>
              <a:defRPr/>
            </a:pPr>
            <a:r>
              <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1 Peter 2:11: </a:t>
            </a:r>
            <a:r>
              <a:rPr kumimoji="0" lang="en-US" sz="6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Warns to abstain from fleshly lusts that "wage war against your soul".</a:t>
            </a:r>
            <a:endParaRPr lang="en-US" sz="66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3477334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72C5E-FE2C-FA3F-4CD1-AC19936774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9ECBBE-3EA8-1D9E-6AE9-38F1B9C00FFA}"/>
              </a:ext>
            </a:extLst>
          </p:cNvPr>
          <p:cNvSpPr>
            <a:spLocks noGrp="1"/>
          </p:cNvSpPr>
          <p:nvPr>
            <p:ph sz="quarter" idx="13"/>
          </p:nvPr>
        </p:nvSpPr>
        <p:spPr>
          <a:xfrm>
            <a:off x="0" y="0"/>
            <a:ext cx="12192000" cy="6858000"/>
          </a:xfrm>
        </p:spPr>
        <p:txBody>
          <a:bodyPr>
            <a:noAutofit/>
          </a:bodyPr>
          <a:lstStyle/>
          <a:p>
            <a:pPr marL="45720" indent="0">
              <a:buNone/>
            </a:pPr>
            <a:r>
              <a:rPr lang="en-US" sz="6000" b="1" dirty="0">
                <a:solidFill>
                  <a:srgbClr val="A50021"/>
                </a:solidFill>
                <a:effectLst>
                  <a:outerShdw blurRad="38100" dist="38100" dir="2700000" algn="tl">
                    <a:srgbClr val="000000">
                      <a:alpha val="43137"/>
                    </a:srgbClr>
                  </a:outerShdw>
                </a:effectLst>
                <a:latin typeface="Calibri" panose="020F0502020204030204" pitchFamily="34" charset="0"/>
              </a:rPr>
              <a:t>Distinction from Spirit/Body: </a:t>
            </a:r>
          </a:p>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While sometimes used interchangeably with spirit, the soul is often viewed as the medium connecting the inner spirit (God-consciousness) with the physical body (world-consciousness</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044033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24A81-79A7-5710-6524-48AE38230F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D7DE2-B1A3-79BF-49CF-E512D6DE63DF}"/>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Immortality &amp; Accountability: </a:t>
            </a:r>
          </a:p>
          <a:p>
            <a:pPr marL="45720" indent="0">
              <a:buClr>
                <a:srgbClr val="A379BB">
                  <a:lumMod val="75000"/>
                </a:srgbClr>
              </a:buClr>
              <a:buNone/>
              <a:defRPr/>
            </a:pPr>
            <a:r>
              <a:rPr lang="en-US" sz="6600" dirty="0">
                <a:solidFill>
                  <a:srgbClr val="000000"/>
                </a:solidFill>
                <a:effectLst>
                  <a:outerShdw blurRad="38100" dist="38100" dir="2700000" algn="tl">
                    <a:srgbClr val="000000">
                      <a:alpha val="43137"/>
                    </a:srgbClr>
                  </a:outerShdw>
                </a:effectLst>
                <a:latin typeface="Calibri" panose="020F0502020204030204" pitchFamily="34" charset="0"/>
              </a:rPr>
              <a:t>Unlike the physical body that returns to dust, the soul is considered immortal, enduring beyond death to face judgment or enter rest.</a:t>
            </a:r>
          </a:p>
        </p:txBody>
      </p:sp>
    </p:spTree>
    <p:extLst>
      <p:ext uri="{BB962C8B-B14F-4D97-AF65-F5344CB8AC3E}">
        <p14:creationId xmlns:p14="http://schemas.microsoft.com/office/powerpoint/2010/main" val="26954996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3A07-30CB-5AFB-918D-3A62670EDC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FEFA5-E743-3ED4-B6CC-295DF91BF30A}"/>
              </a:ext>
            </a:extLst>
          </p:cNvPr>
          <p:cNvSpPr>
            <a:spLocks noGrp="1"/>
          </p:cNvSpPr>
          <p:nvPr>
            <p:ph sz="quarter" idx="13"/>
          </p:nvPr>
        </p:nvSpPr>
        <p:spPr>
          <a:xfrm>
            <a:off x="0" y="0"/>
            <a:ext cx="12192000" cy="6858000"/>
          </a:xfrm>
        </p:spPr>
        <p:txBody>
          <a:bodyPr>
            <a:noAutofit/>
          </a:bodyPr>
          <a:lstStyle/>
          <a:p>
            <a:pPr marL="45720" indent="0">
              <a:buNone/>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Spiritual Condition: </a:t>
            </a:r>
          </a:p>
          <a:p>
            <a:pPr marL="45720" indent="0">
              <a:buNone/>
            </a:pPr>
            <a:r>
              <a:rPr lang="en-US" sz="6600" dirty="0">
                <a:solidFill>
                  <a:srgbClr val="000000"/>
                </a:solidFill>
                <a:effectLst>
                  <a:outerShdw blurRad="38100" dist="38100" dir="2700000" algn="tl">
                    <a:srgbClr val="000000">
                      <a:alpha val="43137"/>
                    </a:srgbClr>
                  </a:outerShdw>
                </a:effectLst>
                <a:latin typeface="Calibri" panose="020F0502020204030204" pitchFamily="34" charset="0"/>
              </a:rPr>
              <a:t>The Bible speaks of the soul as something that can be saved, lost, or sinful (Ezekiel 18:4, Matthew 16:26).</a:t>
            </a:r>
          </a:p>
        </p:txBody>
      </p:sp>
    </p:spTree>
    <p:extLst>
      <p:ext uri="{BB962C8B-B14F-4D97-AF65-F5344CB8AC3E}">
        <p14:creationId xmlns:p14="http://schemas.microsoft.com/office/powerpoint/2010/main" val="4982109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434BB-7E1C-0017-6169-0EA81A0D52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411DD-E4F5-97F1-0236-912A1BD82AC4}"/>
              </a:ext>
            </a:extLst>
          </p:cNvPr>
          <p:cNvSpPr>
            <a:spLocks noGrp="1"/>
          </p:cNvSpPr>
          <p:nvPr>
            <p:ph sz="quarter" idx="13"/>
          </p:nvPr>
        </p:nvSpPr>
        <p:spPr>
          <a:xfrm>
            <a:off x="0" y="0"/>
            <a:ext cx="12192000" cy="6858000"/>
          </a:xfrm>
        </p:spPr>
        <p:txBody>
          <a:bodyPr>
            <a:noAutofit/>
          </a:bodyPr>
          <a:lstStyle/>
          <a:p>
            <a:pPr marL="45720" indent="0" algn="ctr">
              <a:buClr>
                <a:srgbClr val="A379BB">
                  <a:lumMod val="75000"/>
                </a:srgbClr>
              </a:buClr>
              <a:buNone/>
              <a:defRPr/>
            </a:pPr>
            <a:r>
              <a:rPr lang="en-US" sz="8000" b="1" u="sng" dirty="0">
                <a:solidFill>
                  <a:srgbClr val="A50021"/>
                </a:solidFill>
                <a:effectLst>
                  <a:outerShdw blurRad="38100" dist="38100" dir="2700000" algn="tl">
                    <a:srgbClr val="000000">
                      <a:alpha val="43137"/>
                    </a:srgbClr>
                  </a:outerShdw>
                </a:effectLst>
                <a:latin typeface="Calibri" panose="020F0502020204030204" pitchFamily="34" charset="0"/>
              </a:rPr>
              <a:t>IN SUMMARY</a:t>
            </a:r>
          </a:p>
          <a:p>
            <a:pPr marL="45720" indent="0">
              <a:buClr>
                <a:srgbClr val="A379BB">
                  <a:lumMod val="75000"/>
                </a:srgbClr>
              </a:buClr>
              <a:buNone/>
              <a:defRPr/>
            </a:pP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The soul is the seat of personality and conscious life, representing the essence of a person designed to know and respond to God.</a:t>
            </a:r>
            <a:endParaRPr lang="en-US" sz="72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1729838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8:32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5800" dirty="0"/>
              <a:t>Now the passage of Scripture which he was reading was this: "HE WAS LED LIKE A SHEEP TO SLAUGHTER; AND LIKE A LAMB THAT IS SILENT BEFORE ITS SHEARER, SO HE DOES NOT OPEN HIS MOUTH.</a:t>
            </a:r>
          </a:p>
        </p:txBody>
      </p:sp>
    </p:spTree>
    <p:extLst>
      <p:ext uri="{BB962C8B-B14F-4D97-AF65-F5344CB8AC3E}">
        <p14:creationId xmlns:p14="http://schemas.microsoft.com/office/powerpoint/2010/main" val="2346002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7DD18-0A27-3EBB-D1AA-4DB8373EE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6FC5F-38AD-8BB8-05A3-1BE299C1786F}"/>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Matthew 10:28 (NLT)</a:t>
            </a:r>
          </a:p>
        </p:txBody>
      </p:sp>
      <p:sp>
        <p:nvSpPr>
          <p:cNvPr id="3" name="Content Placeholder 2">
            <a:extLst>
              <a:ext uri="{FF2B5EF4-FFF2-40B4-BE49-F238E27FC236}">
                <a16:creationId xmlns:a16="http://schemas.microsoft.com/office/drawing/2014/main" id="{9CCEB074-0AFB-AC82-3C54-42C51B19B56A}"/>
              </a:ext>
            </a:extLst>
          </p:cNvPr>
          <p:cNvSpPr>
            <a:spLocks noGrp="1"/>
          </p:cNvSpPr>
          <p:nvPr>
            <p:ph sz="quarter" idx="13"/>
          </p:nvPr>
        </p:nvSpPr>
        <p:spPr>
          <a:xfrm>
            <a:off x="0" y="1066800"/>
            <a:ext cx="12192000" cy="5791200"/>
          </a:xfrm>
        </p:spPr>
        <p:txBody>
          <a:bodyPr>
            <a:noAutofit/>
          </a:bodyPr>
          <a:lstStyle/>
          <a:p>
            <a:pPr marL="45720" indent="0">
              <a:buNone/>
            </a:pPr>
            <a:r>
              <a:rPr lang="en-US" sz="6600" dirty="0"/>
              <a:t>Don't be afraid of those who want to kill your body; they cannot touch your soul. Fear only God, who can destroy both soul and body in hell.</a:t>
            </a:r>
          </a:p>
        </p:txBody>
      </p:sp>
    </p:spTree>
    <p:extLst>
      <p:ext uri="{BB962C8B-B14F-4D97-AF65-F5344CB8AC3E}">
        <p14:creationId xmlns:p14="http://schemas.microsoft.com/office/powerpoint/2010/main" val="12310329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God places an incalculable, infinite value on the human soul, regarding it as more precious than the entire material world. This value is demonstrated by the sacrifice of His Son, Jesus Christ, to redeem it, and is rooted in the soul being created in God's image, possessing an eternal, immortal nature.</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902660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8800" dirty="0">
                <a:solidFill>
                  <a:srgbClr val="000000"/>
                </a:solidFill>
                <a:effectLst>
                  <a:outerShdw blurRad="38100" dist="38100" dir="2700000" algn="tl">
                    <a:srgbClr val="000000">
                      <a:alpha val="43137"/>
                    </a:srgbClr>
                  </a:outerShdw>
                </a:effectLst>
                <a:latin typeface="Calibri" panose="020F0502020204030204" pitchFamily="34" charset="0"/>
              </a:rPr>
              <a:t>Key Aspects of the Value God Places on the Soul Include:</a:t>
            </a:r>
            <a:endParaRPr lang="en-US" sz="8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431504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1FCF0-3A42-9176-03DC-3DC52838E4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3C499-6A94-ED6A-DFE9-6E81215992F2}"/>
              </a:ext>
            </a:extLst>
          </p:cNvPr>
          <p:cNvSpPr>
            <a:spLocks noGrp="1"/>
          </p:cNvSpPr>
          <p:nvPr>
            <p:ph sz="quarter" idx="13"/>
          </p:nvPr>
        </p:nvSpPr>
        <p:spPr>
          <a:xfrm>
            <a:off x="0" y="0"/>
            <a:ext cx="12192000" cy="6858000"/>
          </a:xfrm>
        </p:spPr>
        <p:txBody>
          <a:bodyPr>
            <a:noAutofit/>
          </a:bodyPr>
          <a:lstStyle/>
          <a:p>
            <a:pPr marL="45720" indent="0">
              <a:buNone/>
            </a:pPr>
            <a:r>
              <a:rPr lang="en-US" sz="6000" b="1" dirty="0">
                <a:solidFill>
                  <a:srgbClr val="A50021"/>
                </a:solidFill>
                <a:effectLst>
                  <a:outerShdw blurRad="38100" dist="38100" dir="2700000" algn="tl">
                    <a:srgbClr val="000000">
                      <a:alpha val="43137"/>
                    </a:srgbClr>
                  </a:outerShdw>
                </a:effectLst>
                <a:latin typeface="Calibri" panose="020F0502020204030204" pitchFamily="34" charset="0"/>
              </a:rPr>
              <a:t>The Price of Redemption: </a:t>
            </a:r>
          </a:p>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The value of an item is what someone is willing to pay for it; God paid for the soul with the blood of Jesus, not with perishable things like gold or silver.</a:t>
            </a:r>
          </a:p>
        </p:txBody>
      </p:sp>
    </p:spTree>
    <p:extLst>
      <p:ext uri="{BB962C8B-B14F-4D97-AF65-F5344CB8AC3E}">
        <p14:creationId xmlns:p14="http://schemas.microsoft.com/office/powerpoint/2010/main" val="35434725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3922-60A4-C548-9C0A-B84B55C12A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40FE3-9946-3BF5-3D75-B6350B7A4E4E}"/>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Created in God’s Image: </a:t>
            </a:r>
          </a:p>
          <a:p>
            <a:pPr marL="45720" indent="0">
              <a:buClr>
                <a:srgbClr val="A379BB">
                  <a:lumMod val="75000"/>
                </a:srgbClr>
              </a:buClr>
              <a:buNone/>
              <a:defRPr/>
            </a:pPr>
            <a:r>
              <a:rPr lang="en-US" sz="6600" dirty="0">
                <a:solidFill>
                  <a:srgbClr val="000000"/>
                </a:solidFill>
                <a:effectLst>
                  <a:outerShdw blurRad="38100" dist="38100" dir="2700000" algn="tl">
                    <a:srgbClr val="000000">
                      <a:alpha val="43137"/>
                    </a:srgbClr>
                  </a:outerShdw>
                </a:effectLst>
                <a:latin typeface="Calibri" panose="020F0502020204030204" pitchFamily="34" charset="0"/>
              </a:rPr>
              <a:t>The soul is not just a part of the human, but the "real self" that is designed for eternal existence in God's likeness.</a:t>
            </a:r>
            <a:endParaRPr lang="en-US" sz="66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5696638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563F-542A-0DCE-CFAA-B7DE3C3F10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CD82-5472-1820-D802-526F4F2811E1}"/>
              </a:ext>
            </a:extLst>
          </p:cNvPr>
          <p:cNvSpPr>
            <a:spLocks noGrp="1"/>
          </p:cNvSpPr>
          <p:nvPr>
            <p:ph sz="quarter" idx="13"/>
          </p:nvPr>
        </p:nvSpPr>
        <p:spPr>
          <a:xfrm>
            <a:off x="0" y="0"/>
            <a:ext cx="12192000" cy="6858000"/>
          </a:xfrm>
        </p:spPr>
        <p:txBody>
          <a:bodyPr>
            <a:noAutofit/>
          </a:bodyPr>
          <a:lstStyle/>
          <a:p>
            <a:pPr marL="45720" indent="0">
              <a:buNone/>
            </a:pPr>
            <a:r>
              <a:rPr lang="en-US" sz="7200" b="1" dirty="0">
                <a:solidFill>
                  <a:srgbClr val="A50021"/>
                </a:solidFill>
                <a:effectLst>
                  <a:outerShdw blurRad="38100" dist="38100" dir="2700000" algn="tl">
                    <a:srgbClr val="000000">
                      <a:alpha val="43137"/>
                    </a:srgbClr>
                  </a:outerShdw>
                </a:effectLst>
                <a:latin typeface="Calibri" panose="020F0502020204030204" pitchFamily="34" charset="0"/>
              </a:rPr>
              <a:t>Irreplaceable and Unique: </a:t>
            </a:r>
          </a:p>
          <a:p>
            <a:pPr marL="45720" indent="0">
              <a:buNone/>
            </a:pP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No two souls are alike, making each individual irreplaceable to God.</a:t>
            </a:r>
            <a:endParaRPr lang="en-US" sz="72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781022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255</TotalTime>
  <Words>1155</Words>
  <Application>Microsoft Office PowerPoint</Application>
  <PresentationFormat>Widescreen</PresentationFormat>
  <Paragraphs>73</Paragraphs>
  <Slides>33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Georgia</vt:lpstr>
      <vt:lpstr>Helvetica Neue</vt:lpstr>
      <vt:lpstr>Trebuchet MS</vt:lpstr>
      <vt:lpstr>Slipstream</vt:lpstr>
      <vt:lpstr>The Priceless Incomparable Eternal Value  God has Placed  on Every  Human Soul</vt:lpstr>
      <vt:lpstr>Matthew 16:26 (NASB)</vt:lpstr>
      <vt:lpstr>Acts 8:32 (NASB)</vt:lpstr>
      <vt:lpstr>Matthew 10:28 (NLT)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2:7 (NASB)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2</cp:revision>
  <dcterms:created xsi:type="dcterms:W3CDTF">2026-02-14T01:21:42Z</dcterms:created>
  <dcterms:modified xsi:type="dcterms:W3CDTF">2026-03-01T14:36:36Z</dcterms:modified>
</cp:coreProperties>
</file>